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Roboto"/>
      <p:regular r:id="rId23"/>
      <p:bold r:id="rId24"/>
      <p:italic r:id="rId25"/>
      <p:boldItalic r:id="rId26"/>
    </p:embeddedFont>
    <p:embeddedFont>
      <p:font typeface="Montserrat"/>
      <p:regular r:id="rId27"/>
      <p:bold r:id="rId28"/>
      <p:italic r:id="rId29"/>
      <p:boldItalic r:id="rId30"/>
    </p:embeddedFont>
    <p:embeddedFont>
      <p:font typeface="Montserrat Black"/>
      <p:bold r:id="rId31"/>
      <p:boldItalic r:id="rId32"/>
    </p:embeddedFont>
    <p:embeddedFont>
      <p:font typeface="Montserrat ExtraBold"/>
      <p:bold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oboto-bold.fntdata"/><Relationship Id="rId23" Type="http://schemas.openxmlformats.org/officeDocument/2006/relationships/font" Target="fonts/Robo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boldItalic.fntdata"/><Relationship Id="rId25" Type="http://schemas.openxmlformats.org/officeDocument/2006/relationships/font" Target="fonts/Roboto-italic.fntdata"/><Relationship Id="rId28" Type="http://schemas.openxmlformats.org/officeDocument/2006/relationships/font" Target="fonts/Montserrat-bold.fntdata"/><Relationship Id="rId27" Type="http://schemas.openxmlformats.org/officeDocument/2006/relationships/font" Target="fonts/Montserrat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Black-bold.fntdata"/><Relationship Id="rId30" Type="http://schemas.openxmlformats.org/officeDocument/2006/relationships/font" Target="fonts/Montserrat-boldItalic.fntdata"/><Relationship Id="rId11" Type="http://schemas.openxmlformats.org/officeDocument/2006/relationships/slide" Target="slides/slide6.xml"/><Relationship Id="rId33" Type="http://schemas.openxmlformats.org/officeDocument/2006/relationships/font" Target="fonts/MontserratExtraBold-bold.fntdata"/><Relationship Id="rId10" Type="http://schemas.openxmlformats.org/officeDocument/2006/relationships/slide" Target="slides/slide5.xml"/><Relationship Id="rId32" Type="http://schemas.openxmlformats.org/officeDocument/2006/relationships/font" Target="fonts/MontserratBlack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MontserratExtraBold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jpg>
</file>

<file path=ppt/media/image23.png>
</file>

<file path=ppt/media/image24.jpg>
</file>

<file path=ppt/media/image25.png>
</file>

<file path=ppt/media/image26.png>
</file>

<file path=ppt/media/image27.jpg>
</file>

<file path=ppt/media/image28.png>
</file>

<file path=ppt/media/image29.png>
</file>

<file path=ppt/media/image3.png>
</file>

<file path=ppt/media/image30.png>
</file>

<file path=ppt/media/image31.jp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ca4b07d14b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ca4b07d14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806743487f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806743487f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22b1e47b6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22b1e47b6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22b1e47b6d_1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22b1e47b6d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80aeea1a29_1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80aeea1a29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806743487f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806743487f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2749987ce4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12749987ce4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12749987ce4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12749987ce4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127f97b8465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127f97b8465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806743487f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806743487f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276ff534c6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276ff534c6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276ff534c6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276ff534c6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276ff534c6_0_6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1276ff534c6_0_6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276ff534c6_0_6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1276ff534c6_0_6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276ff534c6_0_6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1276ff534c6_0_6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276ff534c6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1276ff534c6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276625f4e7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1276625f4e7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1.jpg"/><Relationship Id="rId3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jpg"/><Relationship Id="rId3" Type="http://schemas.openxmlformats.org/officeDocument/2006/relationships/image" Target="../media/image2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jpg"/><Relationship Id="rId3" Type="http://schemas.openxmlformats.org/officeDocument/2006/relationships/image" Target="../media/image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jp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jpg"/><Relationship Id="rId3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jpg"/><Relationship Id="rId3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01" type="title">
  <p:cSld name="TITLE">
    <p:bg>
      <p:bgPr>
        <a:solidFill>
          <a:srgbClr val="57068C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" y="0"/>
            <a:ext cx="9144000" cy="5143497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/>
          <p:nvPr>
            <p:ph type="title"/>
          </p:nvPr>
        </p:nvSpPr>
        <p:spPr>
          <a:xfrm>
            <a:off x="316949" y="1243943"/>
            <a:ext cx="8265600" cy="190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76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descr="New York University logo" id="11" name="Google Shape;11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7175" y="427947"/>
            <a:ext cx="1049175" cy="3561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07600" y="3119750"/>
            <a:ext cx="4761000" cy="7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2" type="body"/>
          </p:nvPr>
        </p:nvSpPr>
        <p:spPr>
          <a:xfrm>
            <a:off x="307600" y="4145050"/>
            <a:ext cx="2436000" cy="65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Montserrat ExtraBold"/>
              <a:buChar char="●"/>
              <a:defRPr sz="11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indent="-317500" lvl="1" marL="9144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2pPr>
            <a:lvl3pPr indent="-317500" lvl="2" marL="13716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3pPr>
            <a:lvl4pPr indent="-317500" lvl="3" marL="18288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4pPr>
            <a:lvl5pPr indent="-317500" lvl="4" marL="22860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5pPr>
            <a:lvl6pPr indent="-317500" lvl="5" marL="27432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6pPr>
            <a:lvl7pPr indent="-317500" lvl="6" marL="32004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7pPr>
            <a:lvl8pPr indent="-317500" lvl="7" marL="36576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8pPr>
            <a:lvl9pPr indent="-317500" lvl="8" marL="41148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FFFFFF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1"/>
          <p:cNvSpPr txBox="1"/>
          <p:nvPr>
            <p:ph type="title"/>
          </p:nvPr>
        </p:nvSpPr>
        <p:spPr>
          <a:xfrm>
            <a:off x="407175" y="450150"/>
            <a:ext cx="8329500" cy="38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6000"/>
              <a:buFont typeface="Montserrat Black"/>
              <a:buNone/>
              <a:defRPr sz="6000">
                <a:solidFill>
                  <a:srgbClr val="57068C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Font typeface="Montserrat Black"/>
              <a:buNone/>
              <a:defRPr sz="6000"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Font typeface="Montserrat Black"/>
              <a:buNone/>
              <a:defRPr sz="6000"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Font typeface="Montserrat Black"/>
              <a:buNone/>
              <a:defRPr sz="6000"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Font typeface="Montserrat Black"/>
              <a:buNone/>
              <a:defRPr sz="6000"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Font typeface="Montserrat Black"/>
              <a:buNone/>
              <a:defRPr sz="6000"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Font typeface="Montserrat Black"/>
              <a:buNone/>
              <a:defRPr sz="6000"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Font typeface="Montserrat Black"/>
              <a:buNone/>
              <a:defRPr sz="6000"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Font typeface="Montserrat Black"/>
              <a:buNone/>
              <a:defRPr sz="6000"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pic>
        <p:nvPicPr>
          <p:cNvPr descr=" " id="65" name="Google Shape;65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1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700">
                <a:solidFill>
                  <a:srgbClr val="57068C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sz="700">
              <a:solidFill>
                <a:srgbClr val="57068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88">
          <p15:clr>
            <a:srgbClr val="FA7B17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 " id="68" name="Google Shape;68;p1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2"/>
          <p:cNvSpPr txBox="1"/>
          <p:nvPr>
            <p:ph type="title"/>
          </p:nvPr>
        </p:nvSpPr>
        <p:spPr>
          <a:xfrm>
            <a:off x="294375" y="1233175"/>
            <a:ext cx="40791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3600"/>
              <a:buFont typeface="Montserrat Black"/>
              <a:buNone/>
              <a:defRPr sz="3600">
                <a:solidFill>
                  <a:srgbClr val="57068C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0" name="Google Shape;70;p12"/>
          <p:cNvSpPr txBox="1"/>
          <p:nvPr>
            <p:ph idx="1" type="subTitle"/>
          </p:nvPr>
        </p:nvSpPr>
        <p:spPr>
          <a:xfrm>
            <a:off x="294375" y="2803075"/>
            <a:ext cx="39558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A6ABA"/>
              </a:buClr>
              <a:buSzPts val="1800"/>
              <a:buNone/>
              <a:defRPr>
                <a:solidFill>
                  <a:srgbClr val="9A6ABA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1" name="Google Shape;71;p12"/>
          <p:cNvSpPr txBox="1"/>
          <p:nvPr>
            <p:ph idx="2" type="body"/>
          </p:nvPr>
        </p:nvSpPr>
        <p:spPr>
          <a:xfrm>
            <a:off x="4939500" y="724075"/>
            <a:ext cx="3837000" cy="355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descr=" " id="72" name="Google Shape;72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2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700">
                <a:solidFill>
                  <a:srgbClr val="57068C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sz="700">
              <a:solidFill>
                <a:srgbClr val="57068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alf-page image">
  <p:cSld name="CUSTOM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 " id="75" name="Google Shape;75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3"/>
          <p:cNvSpPr txBox="1"/>
          <p:nvPr>
            <p:ph type="title"/>
          </p:nvPr>
        </p:nvSpPr>
        <p:spPr>
          <a:xfrm>
            <a:off x="311700" y="445025"/>
            <a:ext cx="3803100" cy="114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4200"/>
              <a:buFont typeface="Montserrat Black"/>
              <a:buNone/>
              <a:defRPr>
                <a:solidFill>
                  <a:srgbClr val="57068C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sp>
        <p:nvSpPr>
          <p:cNvPr id="77" name="Google Shape;77;p13"/>
          <p:cNvSpPr txBox="1"/>
          <p:nvPr>
            <p:ph idx="1" type="body"/>
          </p:nvPr>
        </p:nvSpPr>
        <p:spPr>
          <a:xfrm>
            <a:off x="311700" y="2750150"/>
            <a:ext cx="3466500" cy="152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78" name="Google Shape;78;p13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700">
                <a:solidFill>
                  <a:srgbClr val="57068C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sz="700">
              <a:solidFill>
                <a:srgbClr val="57068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9" name="Google Shape;7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18029" cy="30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 " id="81" name="Google Shape;81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4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700">
                <a:solidFill>
                  <a:srgbClr val="57068C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sz="700">
              <a:solidFill>
                <a:srgbClr val="57068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3" name="Google Shape;83;p14"/>
          <p:cNvSpPr txBox="1"/>
          <p:nvPr>
            <p:ph type="title"/>
          </p:nvPr>
        </p:nvSpPr>
        <p:spPr>
          <a:xfrm>
            <a:off x="311700" y="3564945"/>
            <a:ext cx="44913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None/>
              <a:defRPr sz="14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">
    <p:bg>
      <p:bgPr>
        <a:solidFill>
          <a:schemeClr val="dk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" y="0"/>
            <a:ext cx="9144000" cy="5143497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5"/>
          <p:cNvSpPr txBox="1"/>
          <p:nvPr>
            <p:ph type="title"/>
          </p:nvPr>
        </p:nvSpPr>
        <p:spPr>
          <a:xfrm>
            <a:off x="1101125" y="936450"/>
            <a:ext cx="6947400" cy="300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88" name="Google Shape;88;p15"/>
          <p:cNvSpPr txBox="1"/>
          <p:nvPr/>
        </p:nvSpPr>
        <p:spPr>
          <a:xfrm>
            <a:off x="4313700" y="391050"/>
            <a:ext cx="5223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chemeClr val="accent3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“</a:t>
            </a:r>
            <a:endParaRPr sz="4200">
              <a:solidFill>
                <a:schemeClr val="accent3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cxnSp>
        <p:nvCxnSpPr>
          <p:cNvPr id="89" name="Google Shape;89;p15"/>
          <p:cNvCxnSpPr/>
          <p:nvPr/>
        </p:nvCxnSpPr>
        <p:spPr>
          <a:xfrm>
            <a:off x="4314143" y="4230331"/>
            <a:ext cx="521400" cy="0"/>
          </a:xfrm>
          <a:prstGeom prst="straightConnector1">
            <a:avLst/>
          </a:prstGeom>
          <a:noFill/>
          <a:ln cap="flat" cmpd="sng" w="76200">
            <a:solidFill>
              <a:srgbClr val="8900E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0" name="Google Shape;90;p15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CUSTOM_1_1">
    <p:bg>
      <p:bgPr>
        <a:solidFill>
          <a:schemeClr val="dk1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" y="0"/>
            <a:ext cx="9144000" cy="5143497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6"/>
          <p:cNvSpPr txBox="1"/>
          <p:nvPr>
            <p:ph type="title"/>
          </p:nvPr>
        </p:nvSpPr>
        <p:spPr>
          <a:xfrm>
            <a:off x="1101125" y="936450"/>
            <a:ext cx="6947400" cy="300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95" name="Google Shape;95;p16"/>
          <p:cNvSpPr txBox="1"/>
          <p:nvPr/>
        </p:nvSpPr>
        <p:spPr>
          <a:xfrm>
            <a:off x="4313700" y="391050"/>
            <a:ext cx="5223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chemeClr val="accent3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“</a:t>
            </a:r>
            <a:endParaRPr sz="4200">
              <a:solidFill>
                <a:schemeClr val="accent3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cxnSp>
        <p:nvCxnSpPr>
          <p:cNvPr id="96" name="Google Shape;96;p16"/>
          <p:cNvCxnSpPr/>
          <p:nvPr/>
        </p:nvCxnSpPr>
        <p:spPr>
          <a:xfrm>
            <a:off x="4314143" y="4230331"/>
            <a:ext cx="521400" cy="0"/>
          </a:xfrm>
          <a:prstGeom prst="straightConnector1">
            <a:avLst/>
          </a:prstGeom>
          <a:noFill/>
          <a:ln cap="flat" cmpd="sng" w="76200">
            <a:solidFill>
              <a:srgbClr val="8900E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7" name="Google Shape;97;p16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 1">
  <p:cSld name="CUSTOM_1_1_1">
    <p:bg>
      <p:bgPr>
        <a:solidFill>
          <a:schemeClr val="dk1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" y="0"/>
            <a:ext cx="9144000" cy="51434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7"/>
          <p:cNvSpPr txBox="1"/>
          <p:nvPr>
            <p:ph type="title"/>
          </p:nvPr>
        </p:nvSpPr>
        <p:spPr>
          <a:xfrm>
            <a:off x="1101125" y="936450"/>
            <a:ext cx="6947400" cy="300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02" name="Google Shape;102;p17"/>
          <p:cNvSpPr txBox="1"/>
          <p:nvPr/>
        </p:nvSpPr>
        <p:spPr>
          <a:xfrm>
            <a:off x="4313700" y="391050"/>
            <a:ext cx="5223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chemeClr val="accent3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“</a:t>
            </a:r>
            <a:endParaRPr sz="4200">
              <a:solidFill>
                <a:schemeClr val="accent3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cxnSp>
        <p:nvCxnSpPr>
          <p:cNvPr id="103" name="Google Shape;103;p17"/>
          <p:cNvCxnSpPr/>
          <p:nvPr/>
        </p:nvCxnSpPr>
        <p:spPr>
          <a:xfrm>
            <a:off x="4314143" y="4230331"/>
            <a:ext cx="521400" cy="0"/>
          </a:xfrm>
          <a:prstGeom prst="straightConnector1">
            <a:avLst/>
          </a:prstGeom>
          <a:noFill/>
          <a:ln cap="flat" cmpd="sng" w="76200">
            <a:solidFill>
              <a:srgbClr val="8900E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4" name="Google Shape;104;p17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>
            <p:ph hasCustomPrompt="1" type="title"/>
          </p:nvPr>
        </p:nvSpPr>
        <p:spPr>
          <a:xfrm>
            <a:off x="311700" y="407700"/>
            <a:ext cx="8520600" cy="19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15000"/>
              <a:buFont typeface="Montserrat Black"/>
              <a:buNone/>
              <a:defRPr sz="15000">
                <a:solidFill>
                  <a:srgbClr val="57068C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7" name="Google Shape;107;p18"/>
          <p:cNvSpPr txBox="1"/>
          <p:nvPr>
            <p:ph idx="1" type="body"/>
          </p:nvPr>
        </p:nvSpPr>
        <p:spPr>
          <a:xfrm>
            <a:off x="2475675" y="3360362"/>
            <a:ext cx="4192800" cy="7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pic>
        <p:nvPicPr>
          <p:cNvPr descr=" " id="108" name="Google Shape;108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8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700">
                <a:solidFill>
                  <a:srgbClr val="57068C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sz="700">
              <a:solidFill>
                <a:srgbClr val="57068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0" name="Google Shape;110;p18"/>
          <p:cNvSpPr txBox="1"/>
          <p:nvPr>
            <p:ph idx="2" type="subTitle"/>
          </p:nvPr>
        </p:nvSpPr>
        <p:spPr>
          <a:xfrm>
            <a:off x="407175" y="2537800"/>
            <a:ext cx="8329200" cy="7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accent3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pic>
        <p:nvPicPr>
          <p:cNvPr id="111" name="Google Shape;11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18029" cy="30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with folio" type="blank">
  <p:cSld name="BLANK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 " id="113" name="Google Shape;113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9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700">
                <a:solidFill>
                  <a:srgbClr val="57068C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sz="700">
              <a:solidFill>
                <a:srgbClr val="57068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_1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02">
  <p:cSld name="TITLE_1">
    <p:bg>
      <p:bgPr>
        <a:solidFill>
          <a:srgbClr val="57068C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" y="0"/>
            <a:ext cx="9144000" cy="5143497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 txBox="1"/>
          <p:nvPr>
            <p:ph type="title"/>
          </p:nvPr>
        </p:nvSpPr>
        <p:spPr>
          <a:xfrm>
            <a:off x="316949" y="1243943"/>
            <a:ext cx="8265600" cy="190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76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descr="New York University logo" id="17" name="Google Shape;17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7175" y="427947"/>
            <a:ext cx="1049175" cy="3561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 txBox="1"/>
          <p:nvPr>
            <p:ph idx="1" type="subTitle"/>
          </p:nvPr>
        </p:nvSpPr>
        <p:spPr>
          <a:xfrm>
            <a:off x="307600" y="3119750"/>
            <a:ext cx="4761000" cy="7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2" type="body"/>
          </p:nvPr>
        </p:nvSpPr>
        <p:spPr>
          <a:xfrm>
            <a:off x="307600" y="4145050"/>
            <a:ext cx="2436000" cy="65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Montserrat ExtraBold"/>
              <a:buChar char="●"/>
              <a:defRPr sz="11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indent="-317500" lvl="1" marL="9144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2pPr>
            <a:lvl3pPr indent="-317500" lvl="2" marL="13716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3pPr>
            <a:lvl4pPr indent="-317500" lvl="3" marL="18288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4pPr>
            <a:lvl5pPr indent="-317500" lvl="4" marL="22860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5pPr>
            <a:lvl6pPr indent="-317500" lvl="5" marL="27432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6pPr>
            <a:lvl7pPr indent="-317500" lvl="6" marL="32004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7pPr>
            <a:lvl8pPr indent="-317500" lvl="7" marL="36576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8pPr>
            <a:lvl9pPr indent="-317500" lvl="8" marL="41148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04">
  <p:cSld name="TITLE_1_1_1">
    <p:bg>
      <p:bgPr>
        <a:solidFill>
          <a:srgbClr val="57068C"/>
        </a:solid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" y="0"/>
            <a:ext cx="9144000" cy="5143497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4"/>
          <p:cNvSpPr txBox="1"/>
          <p:nvPr>
            <p:ph type="title"/>
          </p:nvPr>
        </p:nvSpPr>
        <p:spPr>
          <a:xfrm>
            <a:off x="316949" y="1243943"/>
            <a:ext cx="8265600" cy="190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76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descr="New York University logo" id="23" name="Google Shape;2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7175" y="427947"/>
            <a:ext cx="1049175" cy="3561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4"/>
          <p:cNvSpPr txBox="1"/>
          <p:nvPr>
            <p:ph idx="1" type="subTitle"/>
          </p:nvPr>
        </p:nvSpPr>
        <p:spPr>
          <a:xfrm>
            <a:off x="307600" y="3119750"/>
            <a:ext cx="4761000" cy="7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2" type="body"/>
          </p:nvPr>
        </p:nvSpPr>
        <p:spPr>
          <a:xfrm>
            <a:off x="307600" y="4145050"/>
            <a:ext cx="2436000" cy="65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Montserrat ExtraBold"/>
              <a:buChar char="●"/>
              <a:defRPr sz="11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indent="-317500" lvl="1" marL="9144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2pPr>
            <a:lvl3pPr indent="-317500" lvl="2" marL="13716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3pPr>
            <a:lvl4pPr indent="-317500" lvl="3" marL="18288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4pPr>
            <a:lvl5pPr indent="-317500" lvl="4" marL="22860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5pPr>
            <a:lvl6pPr indent="-317500" lvl="5" marL="27432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6pPr>
            <a:lvl7pPr indent="-317500" lvl="6" marL="32004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7pPr>
            <a:lvl8pPr indent="-317500" lvl="7" marL="36576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8pPr>
            <a:lvl9pPr indent="-317500" lvl="8" marL="41148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05">
  <p:cSld name="TITLE_1_1_1_1">
    <p:bg>
      <p:bgPr>
        <a:solidFill>
          <a:srgbClr val="57068C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" y="0"/>
            <a:ext cx="9144000" cy="5143497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5"/>
          <p:cNvSpPr txBox="1"/>
          <p:nvPr>
            <p:ph type="title"/>
          </p:nvPr>
        </p:nvSpPr>
        <p:spPr>
          <a:xfrm>
            <a:off x="316949" y="1243943"/>
            <a:ext cx="8265600" cy="190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76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descr="New York University logo" id="29" name="Google Shape;29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7175" y="427947"/>
            <a:ext cx="1049175" cy="3561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5"/>
          <p:cNvSpPr txBox="1"/>
          <p:nvPr>
            <p:ph idx="1" type="subTitle"/>
          </p:nvPr>
        </p:nvSpPr>
        <p:spPr>
          <a:xfrm>
            <a:off x="307600" y="3119750"/>
            <a:ext cx="4761000" cy="7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2" type="body"/>
          </p:nvPr>
        </p:nvSpPr>
        <p:spPr>
          <a:xfrm>
            <a:off x="307600" y="4145050"/>
            <a:ext cx="2436000" cy="65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Montserrat ExtraBold"/>
              <a:buChar char="●"/>
              <a:defRPr sz="11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indent="-317500" lvl="1" marL="9144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2pPr>
            <a:lvl3pPr indent="-317500" lvl="2" marL="13716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3pPr>
            <a:lvl4pPr indent="-317500" lvl="3" marL="18288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4pPr>
            <a:lvl5pPr indent="-317500" lvl="4" marL="22860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5pPr>
            <a:lvl6pPr indent="-317500" lvl="5" marL="27432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6pPr>
            <a:lvl7pPr indent="-317500" lvl="6" marL="32004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7pPr>
            <a:lvl8pPr indent="-317500" lvl="7" marL="36576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8pPr>
            <a:lvl9pPr indent="-317500" lvl="8" marL="41148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rgbClr val="57068C"/>
        </a:solid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997" cy="5143487"/>
          </a:xfrm>
          <a:prstGeom prst="rect">
            <a:avLst/>
          </a:prstGeom>
          <a:noFill/>
          <a:ln>
            <a:noFill/>
          </a:ln>
        </p:spPr>
      </p:pic>
      <p:cxnSp>
        <p:nvCxnSpPr>
          <p:cNvPr descr=" " id="34" name="Google Shape;34;p6"/>
          <p:cNvCxnSpPr/>
          <p:nvPr/>
        </p:nvCxnSpPr>
        <p:spPr>
          <a:xfrm>
            <a:off x="407168" y="2618527"/>
            <a:ext cx="521400" cy="0"/>
          </a:xfrm>
          <a:prstGeom prst="straightConnector1">
            <a:avLst/>
          </a:prstGeom>
          <a:noFill/>
          <a:ln cap="flat" cmpd="sng" w="76200">
            <a:solidFill>
              <a:srgbClr val="8900E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descr=" " id="35" name="Google Shape;35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6"/>
          <p:cNvSpPr txBox="1"/>
          <p:nvPr>
            <p:ph type="title"/>
          </p:nvPr>
        </p:nvSpPr>
        <p:spPr>
          <a:xfrm>
            <a:off x="316950" y="457200"/>
            <a:ext cx="8520600" cy="18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68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7" name="Google Shape;37;p6"/>
          <p:cNvSpPr txBox="1"/>
          <p:nvPr>
            <p:ph idx="1" type="subTitle"/>
          </p:nvPr>
        </p:nvSpPr>
        <p:spPr>
          <a:xfrm>
            <a:off x="316950" y="2938025"/>
            <a:ext cx="40317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88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1152475"/>
            <a:ext cx="3345900" cy="319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4200"/>
              <a:buFont typeface="Montserrat Black"/>
              <a:buNone/>
              <a:defRPr>
                <a:solidFill>
                  <a:srgbClr val="57068C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 algn="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 algn="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 algn="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 algn="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 algn="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 algn="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 algn="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4114800" y="1175683"/>
            <a:ext cx="4192800" cy="312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2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1" name="Google Shape;41;p7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700">
                <a:solidFill>
                  <a:srgbClr val="57068C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sz="700">
              <a:solidFill>
                <a:srgbClr val="57068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 " id="42" name="Google Shape;42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43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18029" cy="30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592">
          <p15:clr>
            <a:srgbClr val="FA7B17"/>
          </p15:clr>
        </p15:guide>
        <p15:guide id="2" pos="2304">
          <p15:clr>
            <a:srgbClr val="FA7B17"/>
          </p15:clr>
        </p15:guide>
        <p15:guide id="3" orient="horz" pos="720">
          <p15:clr>
            <a:srgbClr val="FA7B17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/>
          <p:nvPr>
            <p:ph type="title"/>
          </p:nvPr>
        </p:nvSpPr>
        <p:spPr>
          <a:xfrm>
            <a:off x="311700" y="445025"/>
            <a:ext cx="8424900" cy="114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4200"/>
              <a:buFont typeface="Montserrat Black"/>
              <a:buNone/>
              <a:defRPr>
                <a:solidFill>
                  <a:srgbClr val="57068C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pic>
        <p:nvPicPr>
          <p:cNvPr descr=" " id="46" name="Google Shape;46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8"/>
          <p:cNvSpPr txBox="1"/>
          <p:nvPr>
            <p:ph idx="1" type="body"/>
          </p:nvPr>
        </p:nvSpPr>
        <p:spPr>
          <a:xfrm>
            <a:off x="1376250" y="1828800"/>
            <a:ext cx="3330300" cy="244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lnSpc>
                <a:spcPct val="12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8" name="Google Shape;48;p8"/>
          <p:cNvSpPr txBox="1"/>
          <p:nvPr>
            <p:ph idx="2" type="body"/>
          </p:nvPr>
        </p:nvSpPr>
        <p:spPr>
          <a:xfrm>
            <a:off x="5051175" y="1828800"/>
            <a:ext cx="3330300" cy="244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lnSpc>
                <a:spcPct val="12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8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700">
                <a:solidFill>
                  <a:srgbClr val="57068C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sz="700">
              <a:solidFill>
                <a:srgbClr val="57068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0" name="Google Shape;50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18029" cy="30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1152">
          <p15:clr>
            <a:srgbClr val="FA7B17"/>
          </p15:clr>
        </p15:guide>
        <p15:guide id="2" pos="2880">
          <p15:clr>
            <a:srgbClr val="FA7B17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 txBox="1"/>
          <p:nvPr>
            <p:ph type="title"/>
          </p:nvPr>
        </p:nvSpPr>
        <p:spPr>
          <a:xfrm>
            <a:off x="311700" y="445025"/>
            <a:ext cx="8424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4200"/>
              <a:buFont typeface="Montserrat Black"/>
              <a:buNone/>
              <a:defRPr>
                <a:solidFill>
                  <a:srgbClr val="57068C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200"/>
              <a:buFont typeface="Montserrat Black"/>
              <a:buNone/>
              <a:defRPr sz="4200"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200"/>
              <a:buFont typeface="Montserrat Black"/>
              <a:buNone/>
              <a:defRPr sz="4200"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200"/>
              <a:buFont typeface="Montserrat Black"/>
              <a:buNone/>
              <a:defRPr sz="4200"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200"/>
              <a:buFont typeface="Montserrat Black"/>
              <a:buNone/>
              <a:defRPr sz="4200"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200"/>
              <a:buFont typeface="Montserrat Black"/>
              <a:buNone/>
              <a:defRPr sz="4200"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200"/>
              <a:buFont typeface="Montserrat Black"/>
              <a:buNone/>
              <a:defRPr sz="4200"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200"/>
              <a:buFont typeface="Montserrat Black"/>
              <a:buNone/>
              <a:defRPr sz="4200"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200"/>
              <a:buFont typeface="Montserrat Black"/>
              <a:buNone/>
              <a:defRPr sz="4200"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pic>
        <p:nvPicPr>
          <p:cNvPr descr=" " id="53" name="Google Shape;53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9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700">
                <a:solidFill>
                  <a:srgbClr val="57068C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sz="700">
              <a:solidFill>
                <a:srgbClr val="57068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5" name="Google Shape;55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18029" cy="30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/>
          <p:nvPr>
            <p:ph type="title"/>
          </p:nvPr>
        </p:nvSpPr>
        <p:spPr>
          <a:xfrm>
            <a:off x="311700" y="426408"/>
            <a:ext cx="4308300" cy="10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3600"/>
              <a:buFont typeface="Montserrat Black"/>
              <a:buNone/>
              <a:defRPr sz="3600">
                <a:solidFill>
                  <a:srgbClr val="57068C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Font typeface="Montserrat Black"/>
              <a:buNone/>
              <a:defRPr sz="3600"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Font typeface="Montserrat Black"/>
              <a:buNone/>
              <a:defRPr sz="3600"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Font typeface="Montserrat Black"/>
              <a:buNone/>
              <a:defRPr sz="3600"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Font typeface="Montserrat Black"/>
              <a:buNone/>
              <a:defRPr sz="3600"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Font typeface="Montserrat Black"/>
              <a:buNone/>
              <a:defRPr sz="3600"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Font typeface="Montserrat Black"/>
              <a:buNone/>
              <a:defRPr sz="3600"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Font typeface="Montserrat Black"/>
              <a:buNone/>
              <a:defRPr sz="3600"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Font typeface="Montserrat Black"/>
              <a:buNone/>
              <a:defRPr sz="3600"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11700" y="1646230"/>
            <a:ext cx="3350400" cy="24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lnSpc>
                <a:spcPct val="12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lnSpc>
                <a:spcPct val="12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pic>
        <p:nvPicPr>
          <p:cNvPr descr=" " id="59" name="Google Shape;59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0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700">
                <a:solidFill>
                  <a:srgbClr val="57068C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sz="700">
              <a:solidFill>
                <a:srgbClr val="57068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1" name="Google Shape;61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18029" cy="30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theme" Target="../theme/theme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424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4200"/>
              <a:buFont typeface="Montserrat ExtraBold"/>
              <a:buNone/>
              <a:defRPr sz="4200">
                <a:solidFill>
                  <a:srgbClr val="57068C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424900" cy="31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1800"/>
              <a:buFont typeface="Montserrat"/>
              <a:buChar char="●"/>
              <a:defRPr sz="18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○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■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●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○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■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●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○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57068C"/>
              </a:buClr>
              <a:buSzPts val="1400"/>
              <a:buFont typeface="Montserrat"/>
              <a:buChar char="■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56">
          <p15:clr>
            <a:srgbClr val="EA4335"/>
          </p15:clr>
        </p15:guide>
        <p15:guide id="2" orient="horz" pos="3025">
          <p15:clr>
            <a:srgbClr val="EA4335"/>
          </p15:clr>
        </p15:guide>
        <p15:guide id="3" pos="5503">
          <p15:clr>
            <a:srgbClr val="EA4335"/>
          </p15:clr>
        </p15:guide>
        <p15:guide id="4" orient="horz" pos="269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9.png"/><Relationship Id="rId4" Type="http://schemas.openxmlformats.org/officeDocument/2006/relationships/image" Target="../media/image1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2.png"/><Relationship Id="rId6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8.png"/><Relationship Id="rId4" Type="http://schemas.openxmlformats.org/officeDocument/2006/relationships/image" Target="../media/image2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1.png"/><Relationship Id="rId4" Type="http://schemas.openxmlformats.org/officeDocument/2006/relationships/image" Target="../media/image23.png"/><Relationship Id="rId5" Type="http://schemas.openxmlformats.org/officeDocument/2006/relationships/image" Target="../media/image3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kubernetes.io/docs/home/" TargetMode="External"/><Relationship Id="rId4" Type="http://schemas.openxmlformats.org/officeDocument/2006/relationships/hyperlink" Target="https://www.scitepress.org/Papers/2020/93404/93404.pdf" TargetMode="External"/><Relationship Id="rId9" Type="http://schemas.openxmlformats.org/officeDocument/2006/relationships/hyperlink" Target="https://www.ianlewis.org/en/container-runtimes-part-3-high-level-runtimes#:~:text=While%20low%2Dlevel%20runtimes%20are,runtime%20to%20run%20the%20container" TargetMode="External"/><Relationship Id="rId5" Type="http://schemas.openxmlformats.org/officeDocument/2006/relationships/hyperlink" Target="https://aws.amazon.com/eks/features/" TargetMode="External"/><Relationship Id="rId6" Type="http://schemas.openxmlformats.org/officeDocument/2006/relationships/hyperlink" Target="https://cloud.google.com/kubernetes-engine#section-2" TargetMode="External"/><Relationship Id="rId7" Type="http://schemas.openxmlformats.org/officeDocument/2006/relationships/hyperlink" Target="https://containerd.io/" TargetMode="External"/><Relationship Id="rId8" Type="http://schemas.openxmlformats.org/officeDocument/2006/relationships/hyperlink" Target="https://www.aquasec.com/cloud-native-academy/container-security/container-runtime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ww.scitepress.org/Papers/2020/93404/93404.pdf" TargetMode="External"/><Relationship Id="rId4" Type="http://schemas.openxmlformats.org/officeDocument/2006/relationships/hyperlink" Target="https://ieeexplore.ieee.org/abstract/document/9285946?casa_token=nJROZCsL29IAAAAA:An2pPnvO27w_OPXrOfiNSzRjM7vMEgf9TpGR5FoUcKaK-1mTxLelmDjikq4ine73LE_u-NwoN5w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/>
          <p:nvPr>
            <p:ph type="title"/>
          </p:nvPr>
        </p:nvSpPr>
        <p:spPr>
          <a:xfrm>
            <a:off x="287599" y="784018"/>
            <a:ext cx="8265600" cy="190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Performance Evaluation of Container Runtimes on EKS, GKE &amp; Manual K8S Deployment</a:t>
            </a:r>
            <a:endParaRPr sz="3000"/>
          </a:p>
        </p:txBody>
      </p:sp>
      <p:sp>
        <p:nvSpPr>
          <p:cNvPr id="121" name="Google Shape;121;p21"/>
          <p:cNvSpPr txBox="1"/>
          <p:nvPr>
            <p:ph idx="2" type="body"/>
          </p:nvPr>
        </p:nvSpPr>
        <p:spPr>
          <a:xfrm>
            <a:off x="316950" y="3899150"/>
            <a:ext cx="8265600" cy="65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Rachit Jain (rj2219)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Siddhartha Singh (ss13793)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Shivanshi (ss14396)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0"/>
          <p:cNvSpPr txBox="1"/>
          <p:nvPr>
            <p:ph type="title"/>
          </p:nvPr>
        </p:nvSpPr>
        <p:spPr>
          <a:xfrm>
            <a:off x="155850" y="115600"/>
            <a:ext cx="883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Container Runtime Interface</a:t>
            </a:r>
            <a:endParaRPr sz="3000"/>
          </a:p>
        </p:txBody>
      </p:sp>
      <p:sp>
        <p:nvSpPr>
          <p:cNvPr id="222" name="Google Shape;222;p30"/>
          <p:cNvSpPr txBox="1"/>
          <p:nvPr/>
        </p:nvSpPr>
        <p:spPr>
          <a:xfrm>
            <a:off x="5016625" y="2865425"/>
            <a:ext cx="4127400" cy="193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ontserrat"/>
              <a:buAutoNum type="arabicPeriod"/>
            </a:pP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In the Kubernetes 1.5 release, the Container Runtime Interface (CRI) was introduced. It is a plugin interface which enables kubelet to use a wide variety of container runtimes, without the need to recompile. </a:t>
            </a:r>
            <a:endParaRPr sz="11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ontserrat"/>
              <a:buAutoNum type="arabicPeriod"/>
            </a:pP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Docker is not actually a container runtime but instead it is a collection of tools that sits on top of a container runtime called containerd.</a:t>
            </a:r>
            <a:endParaRPr sz="11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25000"/>
              </a:lnSpc>
              <a:spcBef>
                <a:spcPts val="1600"/>
              </a:spcBef>
              <a:spcAft>
                <a:spcPts val="600"/>
              </a:spcAft>
              <a:buNone/>
            </a:pPr>
            <a:r>
              <a:t/>
            </a:r>
            <a:endParaRPr sz="1200">
              <a:solidFill>
                <a:srgbClr val="57068C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223" name="Google Shape;223;p30"/>
          <p:cNvCxnSpPr/>
          <p:nvPr/>
        </p:nvCxnSpPr>
        <p:spPr>
          <a:xfrm>
            <a:off x="4912350" y="775913"/>
            <a:ext cx="12000" cy="4026600"/>
          </a:xfrm>
          <a:prstGeom prst="straightConnector1">
            <a:avLst/>
          </a:prstGeom>
          <a:noFill/>
          <a:ln cap="flat" cmpd="sng" w="76200">
            <a:solidFill>
              <a:srgbClr val="8900E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24" name="Google Shape;22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848" y="1211998"/>
            <a:ext cx="4622224" cy="290009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16625" y="1106440"/>
            <a:ext cx="3930802" cy="159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1"/>
          <p:cNvSpPr txBox="1"/>
          <p:nvPr>
            <p:ph type="title"/>
          </p:nvPr>
        </p:nvSpPr>
        <p:spPr>
          <a:xfrm>
            <a:off x="155850" y="0"/>
            <a:ext cx="883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Time for some Results</a:t>
            </a:r>
            <a:endParaRPr sz="2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</p:txBody>
      </p:sp>
      <p:sp>
        <p:nvSpPr>
          <p:cNvPr id="231" name="Google Shape;231;p31"/>
          <p:cNvSpPr txBox="1"/>
          <p:nvPr/>
        </p:nvSpPr>
        <p:spPr>
          <a:xfrm>
            <a:off x="137950" y="1226625"/>
            <a:ext cx="2026800" cy="31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t/>
            </a:r>
            <a:endParaRPr sz="1200">
              <a:solidFill>
                <a:srgbClr val="57068C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232" name="Google Shape;232;p31"/>
          <p:cNvCxnSpPr/>
          <p:nvPr/>
        </p:nvCxnSpPr>
        <p:spPr>
          <a:xfrm>
            <a:off x="292479" y="539600"/>
            <a:ext cx="621600" cy="0"/>
          </a:xfrm>
          <a:prstGeom prst="straightConnector1">
            <a:avLst/>
          </a:prstGeom>
          <a:noFill/>
          <a:ln cap="flat" cmpd="sng" w="76200">
            <a:solidFill>
              <a:srgbClr val="8900E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33" name="Google Shape;233;p31" title="Char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1163" y="509862"/>
            <a:ext cx="3544025" cy="2186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31" title="Chart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1988" y="631875"/>
            <a:ext cx="3835024" cy="2366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31" title="Chart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1176" y="2753400"/>
            <a:ext cx="3766874" cy="2324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31" title="Chart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77825" y="2732381"/>
            <a:ext cx="3834999" cy="23661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2"/>
          <p:cNvSpPr txBox="1"/>
          <p:nvPr>
            <p:ph type="title"/>
          </p:nvPr>
        </p:nvSpPr>
        <p:spPr>
          <a:xfrm>
            <a:off x="181475" y="143900"/>
            <a:ext cx="8424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And some more…</a:t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pic>
        <p:nvPicPr>
          <p:cNvPr id="242" name="Google Shape;242;p32" title="Char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875" y="1080600"/>
            <a:ext cx="4026099" cy="24840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3" name="Google Shape;243;p32"/>
          <p:cNvCxnSpPr/>
          <p:nvPr/>
        </p:nvCxnSpPr>
        <p:spPr>
          <a:xfrm>
            <a:off x="262882" y="639136"/>
            <a:ext cx="621600" cy="0"/>
          </a:xfrm>
          <a:prstGeom prst="straightConnector1">
            <a:avLst/>
          </a:prstGeom>
          <a:noFill/>
          <a:ln cap="flat" cmpd="sng" w="76200">
            <a:solidFill>
              <a:srgbClr val="8900E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44" name="Google Shape;244;p32" title="Chart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17925" y="1027700"/>
            <a:ext cx="4188444" cy="2589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3"/>
          <p:cNvSpPr txBox="1"/>
          <p:nvPr>
            <p:ph type="title"/>
          </p:nvPr>
        </p:nvSpPr>
        <p:spPr>
          <a:xfrm>
            <a:off x="39425" y="115200"/>
            <a:ext cx="3803100" cy="114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Baseline K8S Architecture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250" name="Google Shape;250;p33"/>
          <p:cNvSpPr txBox="1"/>
          <p:nvPr>
            <p:ph idx="1" type="body"/>
          </p:nvPr>
        </p:nvSpPr>
        <p:spPr>
          <a:xfrm>
            <a:off x="207725" y="689525"/>
            <a:ext cx="3466500" cy="35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en" sz="1000"/>
              <a:t>Public Subnet to host the NAT gateway, Bastion Host, and ELB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en" sz="1000"/>
              <a:t>Private Subnet to host the Master and Worker Nodes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en" sz="1000"/>
              <a:t>Internet Gateway to enable communication with the internet and SSH</a:t>
            </a:r>
            <a:endParaRPr sz="10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en" sz="1000"/>
              <a:t>Virtual Private Cloud (spanned over a single region)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lang="en" sz="1000"/>
              <a:t>Security Groups, Route Tables, Key pair, Auto-Scaling groups, and IAM Roles constructed as well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AutoNum type="arabicPeriod"/>
            </a:pPr>
            <a:r>
              <a:rPr b="1" lang="en" sz="1000"/>
              <a:t>Kubeadm</a:t>
            </a:r>
            <a:r>
              <a:rPr lang="en" sz="1000"/>
              <a:t> to bootstrap the master and worker nodes and deploy the control plane</a:t>
            </a:r>
            <a:endParaRPr sz="1000"/>
          </a:p>
        </p:txBody>
      </p:sp>
      <p:pic>
        <p:nvPicPr>
          <p:cNvPr id="251" name="Google Shape;25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42525" y="0"/>
            <a:ext cx="5134175" cy="50783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2" name="Google Shape;252;p33"/>
          <p:cNvCxnSpPr/>
          <p:nvPr/>
        </p:nvCxnSpPr>
        <p:spPr>
          <a:xfrm>
            <a:off x="145207" y="517061"/>
            <a:ext cx="621600" cy="0"/>
          </a:xfrm>
          <a:prstGeom prst="straightConnector1">
            <a:avLst/>
          </a:prstGeom>
          <a:noFill/>
          <a:ln cap="flat" cmpd="sng" w="76200">
            <a:solidFill>
              <a:srgbClr val="8900E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4"/>
          <p:cNvSpPr txBox="1"/>
          <p:nvPr/>
        </p:nvSpPr>
        <p:spPr>
          <a:xfrm>
            <a:off x="89775" y="124500"/>
            <a:ext cx="4014300" cy="7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Terraform </a:t>
            </a:r>
            <a:endParaRPr sz="23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58" name="Google Shape;258;p34"/>
          <p:cNvSpPr txBox="1"/>
          <p:nvPr/>
        </p:nvSpPr>
        <p:spPr>
          <a:xfrm>
            <a:off x="169650" y="807450"/>
            <a:ext cx="3000000" cy="3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ontserrat"/>
              <a:buAutoNum type="arabicPeriod"/>
            </a:pP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Automates, and </a:t>
            </a:r>
            <a:r>
              <a:rPr b="1"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manages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infra, platform and services that run on platform</a:t>
            </a:r>
            <a:endParaRPr sz="11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Montserrat"/>
              <a:buAutoNum type="arabicPeriod"/>
            </a:pP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Open Source, and Declarative (i.e define </a:t>
            </a:r>
            <a:r>
              <a:rPr b="1"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WHAT 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end result we want)</a:t>
            </a:r>
            <a:endParaRPr sz="11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Montserrat"/>
              <a:buAutoNum type="arabicPeriod"/>
            </a:pP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Has over 100 providers spanning over different technologies. Each provider gives TF access to resources</a:t>
            </a:r>
            <a:endParaRPr sz="11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Montserrat"/>
              <a:buAutoNum type="arabicPeriod"/>
            </a:pP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CORE</a:t>
            </a:r>
            <a:r>
              <a:rPr b="1"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creates an execution plan taking into account the Config and current state of infra</a:t>
            </a:r>
            <a:endParaRPr sz="11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59" name="Google Shape;25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78650" y="124500"/>
            <a:ext cx="4583676" cy="1992900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34"/>
          <p:cNvSpPr txBox="1"/>
          <p:nvPr/>
        </p:nvSpPr>
        <p:spPr>
          <a:xfrm>
            <a:off x="4470488" y="215470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pic>
        <p:nvPicPr>
          <p:cNvPr id="261" name="Google Shape;261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78650" y="2282825"/>
            <a:ext cx="4583675" cy="226343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2" name="Google Shape;262;p34"/>
          <p:cNvCxnSpPr/>
          <p:nvPr/>
        </p:nvCxnSpPr>
        <p:spPr>
          <a:xfrm>
            <a:off x="218457" y="557736"/>
            <a:ext cx="562800" cy="3900"/>
          </a:xfrm>
          <a:prstGeom prst="straightConnector1">
            <a:avLst/>
          </a:prstGeom>
          <a:noFill/>
          <a:ln cap="flat" cmpd="sng" w="76200">
            <a:solidFill>
              <a:srgbClr val="8900E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5"/>
          <p:cNvSpPr txBox="1"/>
          <p:nvPr/>
        </p:nvSpPr>
        <p:spPr>
          <a:xfrm>
            <a:off x="161525" y="117300"/>
            <a:ext cx="4014300" cy="9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Results</a:t>
            </a:r>
            <a:endParaRPr sz="31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1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68" name="Google Shape;268;p35"/>
          <p:cNvSpPr txBox="1"/>
          <p:nvPr/>
        </p:nvSpPr>
        <p:spPr>
          <a:xfrm>
            <a:off x="161525" y="915575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9" name="Google Shape;269;p35"/>
          <p:cNvSpPr txBox="1"/>
          <p:nvPr/>
        </p:nvSpPr>
        <p:spPr>
          <a:xfrm>
            <a:off x="4511163" y="217155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pic>
        <p:nvPicPr>
          <p:cNvPr id="270" name="Google Shape;270;p35" title="Char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1575" y="398775"/>
            <a:ext cx="3215600" cy="1991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35" title="Chart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5300" y="985363"/>
            <a:ext cx="4483950" cy="2772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35" title="Chart"/>
          <p:cNvPicPr preferRelativeResize="0"/>
          <p:nvPr/>
        </p:nvPicPr>
        <p:blipFill rotWithShape="1">
          <a:blip r:embed="rId5">
            <a:alphaModFix/>
          </a:blip>
          <a:srcRect b="0" l="0" r="0" t="10714"/>
          <a:stretch/>
        </p:blipFill>
        <p:spPr>
          <a:xfrm>
            <a:off x="5241575" y="2509575"/>
            <a:ext cx="3607725" cy="19918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3" name="Google Shape;273;p35"/>
          <p:cNvCxnSpPr/>
          <p:nvPr/>
        </p:nvCxnSpPr>
        <p:spPr>
          <a:xfrm>
            <a:off x="254607" y="615311"/>
            <a:ext cx="621600" cy="0"/>
          </a:xfrm>
          <a:prstGeom prst="straightConnector1">
            <a:avLst/>
          </a:prstGeom>
          <a:noFill/>
          <a:ln cap="flat" cmpd="sng" w="76200">
            <a:solidFill>
              <a:srgbClr val="8900E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6"/>
          <p:cNvSpPr txBox="1"/>
          <p:nvPr/>
        </p:nvSpPr>
        <p:spPr>
          <a:xfrm>
            <a:off x="153375" y="288275"/>
            <a:ext cx="78087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Conclusions and our thoughts</a:t>
            </a:r>
            <a:endParaRPr sz="30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79" name="Google Shape;279;p36"/>
          <p:cNvSpPr txBox="1"/>
          <p:nvPr/>
        </p:nvSpPr>
        <p:spPr>
          <a:xfrm>
            <a:off x="153375" y="1394750"/>
            <a:ext cx="8465400" cy="23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Montserrat"/>
              <a:buAutoNum type="arabicPeriod"/>
            </a:pP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Managed K8S providers are not 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flexible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on the choice of lower level runtimes </a:t>
            </a:r>
            <a:endParaRPr sz="11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Montserrat"/>
              <a:buAutoNum type="arabicPeriod"/>
            </a:pP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ContainerD comes out to be a clear winner as the choice for the higher level runtime</a:t>
            </a:r>
            <a:endParaRPr sz="11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Montserrat"/>
              <a:buAutoNum type="arabicPeriod"/>
            </a:pP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Cloud providers are ending support for Docker</a:t>
            </a:r>
            <a:endParaRPr sz="11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Montserrat"/>
              <a:buAutoNum type="arabicPeriod"/>
            </a:pP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There is significant overhead in creating your own cluster and Managed services are easier to set up</a:t>
            </a:r>
            <a:endParaRPr sz="11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Montserrat"/>
              <a:buAutoNum type="arabicPeriod"/>
            </a:pP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We would have deployed etcd, scheduler as separate nodes and were surprised to see 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that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Managed services don’t do that</a:t>
            </a:r>
            <a:endParaRPr sz="11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Montserrat"/>
              <a:buAutoNum type="arabicPeriod"/>
            </a:pP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Finally, </a:t>
            </a:r>
            <a:r>
              <a:rPr lang="en" sz="1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Deploy workloads on our cluster at your own </a:t>
            </a:r>
            <a:r>
              <a:rPr lang="en" sz="1100">
                <a:solidFill>
                  <a:schemeClr val="accent6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risk.</a:t>
            </a:r>
            <a:endParaRPr sz="1100">
              <a:solidFill>
                <a:schemeClr val="accent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0" name="Google Shape;280;p36"/>
          <p:cNvSpPr txBox="1"/>
          <p:nvPr/>
        </p:nvSpPr>
        <p:spPr>
          <a:xfrm>
            <a:off x="4470488" y="215470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cxnSp>
        <p:nvCxnSpPr>
          <p:cNvPr id="281" name="Google Shape;281;p36"/>
          <p:cNvCxnSpPr/>
          <p:nvPr/>
        </p:nvCxnSpPr>
        <p:spPr>
          <a:xfrm>
            <a:off x="259157" y="773086"/>
            <a:ext cx="621600" cy="0"/>
          </a:xfrm>
          <a:prstGeom prst="straightConnector1">
            <a:avLst/>
          </a:prstGeom>
          <a:noFill/>
          <a:ln cap="flat" cmpd="sng" w="76200">
            <a:solidFill>
              <a:srgbClr val="8900E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7"/>
          <p:cNvSpPr txBox="1"/>
          <p:nvPr/>
        </p:nvSpPr>
        <p:spPr>
          <a:xfrm>
            <a:off x="810075" y="296400"/>
            <a:ext cx="7808700" cy="5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References</a:t>
            </a:r>
            <a:endParaRPr sz="2100"/>
          </a:p>
        </p:txBody>
      </p:sp>
      <p:sp>
        <p:nvSpPr>
          <p:cNvPr id="287" name="Google Shape;287;p37"/>
          <p:cNvSpPr txBox="1"/>
          <p:nvPr/>
        </p:nvSpPr>
        <p:spPr>
          <a:xfrm>
            <a:off x="153375" y="1191275"/>
            <a:ext cx="8465400" cy="37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[1]  </a:t>
            </a:r>
            <a:r>
              <a:rPr lang="en" sz="11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https://kubernetes.io/docs/home/</a:t>
            </a:r>
            <a:endParaRPr sz="11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[2] </a:t>
            </a:r>
            <a:r>
              <a:rPr lang="en" sz="11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https://www.scitepress.org/Papers/2020/93404/93404.pdf</a:t>
            </a:r>
            <a:endParaRPr sz="11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[3] </a:t>
            </a:r>
            <a:r>
              <a:rPr lang="en" sz="11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5"/>
              </a:rPr>
              <a:t>https://aws.amazon.com/eks/features/</a:t>
            </a:r>
            <a:endParaRPr sz="11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[4] </a:t>
            </a:r>
            <a:r>
              <a:rPr lang="en" sz="11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6"/>
              </a:rPr>
              <a:t>https://cloud.google.com/kubernetes-engine#section-2</a:t>
            </a:r>
            <a:endParaRPr sz="11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[5] </a:t>
            </a:r>
            <a:r>
              <a:rPr lang="en" sz="11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7"/>
              </a:rPr>
              <a:t>https://containerd.io/</a:t>
            </a:r>
            <a:endParaRPr sz="11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[6] </a:t>
            </a:r>
            <a:r>
              <a:rPr lang="en" sz="11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8"/>
              </a:rPr>
              <a:t>https://www.aquasec.com/cloud-native-academy/container-security/container-runtime/</a:t>
            </a:r>
            <a:endParaRPr sz="11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[7]</a:t>
            </a:r>
            <a:r>
              <a:rPr lang="en" sz="11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9"/>
              </a:rPr>
              <a:t>https://www.ianlewis.org/en/container-runtimes-part-3-high-level-runtimes#:~:text=While%20low%2Dlevel%20runtimes%20are,runtime%20to%20run%20the%20container</a:t>
            </a:r>
            <a:endParaRPr sz="11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8" name="Google Shape;288;p37"/>
          <p:cNvSpPr txBox="1"/>
          <p:nvPr/>
        </p:nvSpPr>
        <p:spPr>
          <a:xfrm>
            <a:off x="4470488" y="215470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/>
          <p:nvPr>
            <p:ph type="title"/>
          </p:nvPr>
        </p:nvSpPr>
        <p:spPr>
          <a:xfrm>
            <a:off x="131700" y="118875"/>
            <a:ext cx="3983100" cy="102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cxnSp>
        <p:nvCxnSpPr>
          <p:cNvPr id="127" name="Google Shape;127;p22"/>
          <p:cNvCxnSpPr/>
          <p:nvPr/>
        </p:nvCxnSpPr>
        <p:spPr>
          <a:xfrm>
            <a:off x="407182" y="802561"/>
            <a:ext cx="621600" cy="0"/>
          </a:xfrm>
          <a:prstGeom prst="straightConnector1">
            <a:avLst/>
          </a:prstGeom>
          <a:noFill/>
          <a:ln cap="flat" cmpd="sng" w="76200">
            <a:solidFill>
              <a:srgbClr val="8900E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8" name="Google Shape;128;p22"/>
          <p:cNvSpPr txBox="1"/>
          <p:nvPr>
            <p:ph idx="1" type="body"/>
          </p:nvPr>
        </p:nvSpPr>
        <p:spPr>
          <a:xfrm>
            <a:off x="233400" y="1272275"/>
            <a:ext cx="8677200" cy="326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Cloud computing has reached a point where it has become necessary to build applications in the cloud.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An easier way of using this is because of containerization which is the concept of bundling up the application with its dependencies.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Containerization has the advantage over a VM by being </a:t>
            </a:r>
            <a:r>
              <a:rPr lang="en"/>
              <a:t>lightweight</a:t>
            </a:r>
            <a:r>
              <a:rPr lang="en"/>
              <a:t>.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With the increase of containers, it is important to use orchestration tools.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Kubernetes, developed by Google, has become the de facto standard of orchestration.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3"/>
          <p:cNvSpPr txBox="1"/>
          <p:nvPr>
            <p:ph type="title"/>
          </p:nvPr>
        </p:nvSpPr>
        <p:spPr>
          <a:xfrm>
            <a:off x="0" y="84150"/>
            <a:ext cx="8978100" cy="7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Literature Survey</a:t>
            </a:r>
            <a:endParaRPr sz="3900"/>
          </a:p>
        </p:txBody>
      </p:sp>
      <p:sp>
        <p:nvSpPr>
          <p:cNvPr id="134" name="Google Shape;134;p23"/>
          <p:cNvSpPr txBox="1"/>
          <p:nvPr>
            <p:ph idx="1" type="body"/>
          </p:nvPr>
        </p:nvSpPr>
        <p:spPr>
          <a:xfrm>
            <a:off x="226400" y="1175675"/>
            <a:ext cx="8510100" cy="312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b="1" lang="en"/>
              <a:t>Espe et al</a:t>
            </a:r>
            <a:r>
              <a:rPr b="1" baseline="30000" lang="en"/>
              <a:t>1</a:t>
            </a:r>
            <a:r>
              <a:rPr b="1" lang="en"/>
              <a:t>:</a:t>
            </a:r>
            <a:endParaRPr b="1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Comparison of performance of high level containers such as containerd and CRIO.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b="1" lang="en"/>
              <a:t>Viktorsson et al</a:t>
            </a:r>
            <a:r>
              <a:rPr b="1" baseline="30000" lang="en"/>
              <a:t>2</a:t>
            </a:r>
            <a:r>
              <a:rPr b="1" lang="en"/>
              <a:t>: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Comparing low level containers </a:t>
            </a:r>
            <a:r>
              <a:rPr lang="en"/>
              <a:t>runtimes</a:t>
            </a:r>
            <a:r>
              <a:rPr lang="en"/>
              <a:t> based on their </a:t>
            </a:r>
            <a:r>
              <a:rPr lang="en"/>
              <a:t>security and performance.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Comparison between gVisor, Kata, and runC.</a:t>
            </a:r>
            <a:r>
              <a:rPr lang="en"/>
              <a:t> 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b="1" lang="en"/>
              <a:t>Our novelty: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Comparison of different high level container runtimes - containerd and docker.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Deploying a baseline K8S cluster using Terraform on AWS.</a:t>
            </a:r>
            <a:endParaRPr/>
          </a:p>
        </p:txBody>
      </p:sp>
      <p:cxnSp>
        <p:nvCxnSpPr>
          <p:cNvPr id="135" name="Google Shape;135;p23"/>
          <p:cNvCxnSpPr/>
          <p:nvPr/>
        </p:nvCxnSpPr>
        <p:spPr>
          <a:xfrm>
            <a:off x="96382" y="736786"/>
            <a:ext cx="621600" cy="0"/>
          </a:xfrm>
          <a:prstGeom prst="straightConnector1">
            <a:avLst/>
          </a:prstGeom>
          <a:noFill/>
          <a:ln cap="flat" cmpd="sng" w="76200">
            <a:solidFill>
              <a:srgbClr val="8900E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6" name="Google Shape;136;p23"/>
          <p:cNvSpPr txBox="1"/>
          <p:nvPr/>
        </p:nvSpPr>
        <p:spPr>
          <a:xfrm>
            <a:off x="1284525" y="4444150"/>
            <a:ext cx="5334600" cy="4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66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600"/>
              <a:buFont typeface="Montserrat"/>
              <a:buAutoNum type="arabicPeriod"/>
            </a:pPr>
            <a:r>
              <a:rPr lang="en" sz="6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Performance Evaluation of Container Runtimes</a:t>
            </a:r>
            <a:endParaRPr sz="600">
              <a:solidFill>
                <a:srgbClr val="33333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66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600"/>
              <a:buFont typeface="Montserrat"/>
              <a:buAutoNum type="arabicPeriod"/>
            </a:pPr>
            <a:r>
              <a:rPr lang="en" sz="6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Security-Performance Trade-offs of Kubernetes Container Runtimes</a:t>
            </a:r>
            <a:endParaRPr sz="600">
              <a:solidFill>
                <a:srgbClr val="33333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 txBox="1"/>
          <p:nvPr>
            <p:ph type="title"/>
          </p:nvPr>
        </p:nvSpPr>
        <p:spPr>
          <a:xfrm>
            <a:off x="99100" y="53800"/>
            <a:ext cx="8721000" cy="84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 Methodology</a:t>
            </a:r>
            <a:endParaRPr/>
          </a:p>
        </p:txBody>
      </p:sp>
      <p:cxnSp>
        <p:nvCxnSpPr>
          <p:cNvPr id="142" name="Google Shape;142;p24"/>
          <p:cNvCxnSpPr/>
          <p:nvPr/>
        </p:nvCxnSpPr>
        <p:spPr>
          <a:xfrm>
            <a:off x="221357" y="808461"/>
            <a:ext cx="621600" cy="0"/>
          </a:xfrm>
          <a:prstGeom prst="straightConnector1">
            <a:avLst/>
          </a:prstGeom>
          <a:noFill/>
          <a:ln cap="flat" cmpd="sng" w="76200">
            <a:solidFill>
              <a:srgbClr val="8900E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43" name="Google Shape;143;p24"/>
          <p:cNvGrpSpPr/>
          <p:nvPr/>
        </p:nvGrpSpPr>
        <p:grpSpPr>
          <a:xfrm>
            <a:off x="308838" y="1242975"/>
            <a:ext cx="3558375" cy="924600"/>
            <a:chOff x="308838" y="1242975"/>
            <a:chExt cx="3558375" cy="924600"/>
          </a:xfrm>
        </p:grpSpPr>
        <p:cxnSp>
          <p:nvCxnSpPr>
            <p:cNvPr id="144" name="Google Shape;144;p24"/>
            <p:cNvCxnSpPr/>
            <p:nvPr/>
          </p:nvCxnSpPr>
          <p:spPr>
            <a:xfrm rot="10800000">
              <a:off x="2642013" y="1654113"/>
              <a:ext cx="1225200" cy="0"/>
            </a:xfrm>
            <a:prstGeom prst="straightConnector1">
              <a:avLst/>
            </a:prstGeom>
            <a:noFill/>
            <a:ln cap="flat" cmpd="sng" w="9525">
              <a:solidFill>
                <a:srgbClr val="249C90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sp>
          <p:nvSpPr>
            <p:cNvPr id="145" name="Google Shape;145;p24"/>
            <p:cNvSpPr txBox="1"/>
            <p:nvPr/>
          </p:nvSpPr>
          <p:spPr>
            <a:xfrm>
              <a:off x="308838" y="1242975"/>
              <a:ext cx="2124000" cy="9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1200">
                  <a:latin typeface="Roboto"/>
                  <a:ea typeface="Roboto"/>
                  <a:cs typeface="Roboto"/>
                  <a:sym typeface="Roboto"/>
                </a:rPr>
                <a:t>Problem Identification</a:t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46" name="Google Shape;146;p24"/>
          <p:cNvGrpSpPr/>
          <p:nvPr/>
        </p:nvGrpSpPr>
        <p:grpSpPr>
          <a:xfrm>
            <a:off x="2" y="2646125"/>
            <a:ext cx="3571935" cy="924600"/>
            <a:chOff x="2" y="2646125"/>
            <a:chExt cx="3571935" cy="924600"/>
          </a:xfrm>
        </p:grpSpPr>
        <p:cxnSp>
          <p:nvCxnSpPr>
            <p:cNvPr id="147" name="Google Shape;147;p24"/>
            <p:cNvCxnSpPr/>
            <p:nvPr/>
          </p:nvCxnSpPr>
          <p:spPr>
            <a:xfrm rot="10800000">
              <a:off x="2641938" y="3108425"/>
              <a:ext cx="930000" cy="0"/>
            </a:xfrm>
            <a:prstGeom prst="straightConnector1">
              <a:avLst/>
            </a:prstGeom>
            <a:noFill/>
            <a:ln cap="flat" cmpd="sng" w="9525">
              <a:solidFill>
                <a:srgbClr val="1F887E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sp>
          <p:nvSpPr>
            <p:cNvPr id="148" name="Google Shape;148;p24"/>
            <p:cNvSpPr txBox="1"/>
            <p:nvPr/>
          </p:nvSpPr>
          <p:spPr>
            <a:xfrm>
              <a:off x="2" y="2646125"/>
              <a:ext cx="2433000" cy="9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latin typeface="Roboto"/>
                  <a:ea typeface="Roboto"/>
                  <a:cs typeface="Roboto"/>
                  <a:sym typeface="Roboto"/>
                </a:rPr>
                <a:t>Metrics and Benchmarks Listing</a:t>
              </a:r>
              <a:endParaRPr b="1"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r">
                <a:spcBef>
                  <a:spcPts val="1600"/>
                </a:spcBef>
                <a:spcAft>
                  <a:spcPts val="1600"/>
                </a:spcAft>
                <a:buNone/>
              </a:pPr>
              <a:r>
                <a:rPr b="1" lang="en" sz="1200">
                  <a:latin typeface="Roboto"/>
                  <a:ea typeface="Roboto"/>
                  <a:cs typeface="Roboto"/>
                  <a:sym typeface="Roboto"/>
                </a:rPr>
                <a:t>(Disk, Memory, CPU, Network)</a:t>
              </a:r>
              <a:endParaRPr b="1"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49" name="Google Shape;149;p24"/>
          <p:cNvGrpSpPr/>
          <p:nvPr/>
        </p:nvGrpSpPr>
        <p:grpSpPr>
          <a:xfrm>
            <a:off x="4657738" y="3391700"/>
            <a:ext cx="4162750" cy="924600"/>
            <a:chOff x="4657738" y="3391700"/>
            <a:chExt cx="4162750" cy="924600"/>
          </a:xfrm>
        </p:grpSpPr>
        <p:cxnSp>
          <p:nvCxnSpPr>
            <p:cNvPr id="150" name="Google Shape;150;p24"/>
            <p:cNvCxnSpPr/>
            <p:nvPr/>
          </p:nvCxnSpPr>
          <p:spPr>
            <a:xfrm>
              <a:off x="4657738" y="3854000"/>
              <a:ext cx="1838700" cy="0"/>
            </a:xfrm>
            <a:prstGeom prst="straightConnector1">
              <a:avLst/>
            </a:prstGeom>
            <a:noFill/>
            <a:ln cap="flat" cmpd="sng" w="9525">
              <a:solidFill>
                <a:srgbClr val="1D7E74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sp>
          <p:nvSpPr>
            <p:cNvPr id="151" name="Google Shape;151;p24"/>
            <p:cNvSpPr txBox="1"/>
            <p:nvPr/>
          </p:nvSpPr>
          <p:spPr>
            <a:xfrm>
              <a:off x="6696488" y="3391700"/>
              <a:ext cx="2124000" cy="9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1200">
                  <a:latin typeface="Roboto"/>
                  <a:ea typeface="Roboto"/>
                  <a:cs typeface="Roboto"/>
                  <a:sym typeface="Roboto"/>
                </a:rPr>
                <a:t>System Configuration Selection</a:t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52" name="Google Shape;152;p24"/>
          <p:cNvGrpSpPr/>
          <p:nvPr/>
        </p:nvGrpSpPr>
        <p:grpSpPr>
          <a:xfrm>
            <a:off x="5209838" y="1242975"/>
            <a:ext cx="3610650" cy="924600"/>
            <a:chOff x="5209838" y="1242975"/>
            <a:chExt cx="3610650" cy="924600"/>
          </a:xfrm>
        </p:grpSpPr>
        <p:sp>
          <p:nvSpPr>
            <p:cNvPr id="153" name="Google Shape;153;p24"/>
            <p:cNvSpPr txBox="1"/>
            <p:nvPr/>
          </p:nvSpPr>
          <p:spPr>
            <a:xfrm>
              <a:off x="6696488" y="1242975"/>
              <a:ext cx="2124000" cy="9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1200">
                  <a:latin typeface="Roboto"/>
                  <a:ea typeface="Roboto"/>
                  <a:cs typeface="Roboto"/>
                  <a:sym typeface="Roboto"/>
                </a:rPr>
                <a:t>Final Conclusions</a:t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54" name="Google Shape;154;p24"/>
            <p:cNvCxnSpPr/>
            <p:nvPr/>
          </p:nvCxnSpPr>
          <p:spPr>
            <a:xfrm>
              <a:off x="5209838" y="1654113"/>
              <a:ext cx="1286700" cy="0"/>
            </a:xfrm>
            <a:prstGeom prst="straightConnector1">
              <a:avLst/>
            </a:prstGeom>
            <a:noFill/>
            <a:ln cap="flat" cmpd="sng" w="9525">
              <a:solidFill>
                <a:srgbClr val="155B54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  <p:grpSp>
        <p:nvGrpSpPr>
          <p:cNvPr id="155" name="Google Shape;155;p24"/>
          <p:cNvGrpSpPr/>
          <p:nvPr/>
        </p:nvGrpSpPr>
        <p:grpSpPr>
          <a:xfrm>
            <a:off x="5610288" y="2313350"/>
            <a:ext cx="3210200" cy="924600"/>
            <a:chOff x="5610288" y="2313350"/>
            <a:chExt cx="3210200" cy="924600"/>
          </a:xfrm>
        </p:grpSpPr>
        <p:cxnSp>
          <p:nvCxnSpPr>
            <p:cNvPr id="156" name="Google Shape;156;p24"/>
            <p:cNvCxnSpPr/>
            <p:nvPr/>
          </p:nvCxnSpPr>
          <p:spPr>
            <a:xfrm>
              <a:off x="5610288" y="2775650"/>
              <a:ext cx="886200" cy="0"/>
            </a:xfrm>
            <a:prstGeom prst="straightConnector1">
              <a:avLst/>
            </a:prstGeom>
            <a:noFill/>
            <a:ln cap="flat" cmpd="sng" w="9525">
              <a:solidFill>
                <a:srgbClr val="1B786E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sp>
          <p:nvSpPr>
            <p:cNvPr id="157" name="Google Shape;157;p24"/>
            <p:cNvSpPr txBox="1"/>
            <p:nvPr/>
          </p:nvSpPr>
          <p:spPr>
            <a:xfrm>
              <a:off x="6696488" y="2313350"/>
              <a:ext cx="2124000" cy="9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1200">
                  <a:latin typeface="Roboto"/>
                  <a:ea typeface="Roboto"/>
                  <a:cs typeface="Roboto"/>
                  <a:sym typeface="Roboto"/>
                </a:rPr>
                <a:t>Experimental Design and Analysis</a:t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58" name="Google Shape;158;p24"/>
          <p:cNvGrpSpPr/>
          <p:nvPr/>
        </p:nvGrpSpPr>
        <p:grpSpPr>
          <a:xfrm>
            <a:off x="2601236" y="654951"/>
            <a:ext cx="3922200" cy="3915924"/>
            <a:chOff x="2610905" y="610653"/>
            <a:chExt cx="3922200" cy="3922200"/>
          </a:xfrm>
        </p:grpSpPr>
        <p:sp>
          <p:nvSpPr>
            <p:cNvPr id="159" name="Google Shape;159;p24"/>
            <p:cNvSpPr/>
            <p:nvPr/>
          </p:nvSpPr>
          <p:spPr>
            <a:xfrm rot="-4980021">
              <a:off x="3204123" y="1186472"/>
              <a:ext cx="2771960" cy="2771960"/>
            </a:xfrm>
            <a:prstGeom prst="blockArc">
              <a:avLst>
                <a:gd fmla="val 12602522" name="adj1"/>
                <a:gd fmla="val 16867657" name="adj2"/>
                <a:gd fmla="val 20844" name="adj3"/>
              </a:avLst>
            </a:prstGeom>
            <a:solidFill>
              <a:srgbClr val="1F88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24"/>
            <p:cNvSpPr/>
            <p:nvPr/>
          </p:nvSpPr>
          <p:spPr>
            <a:xfrm rot="7920309">
              <a:off x="3183402" y="1183149"/>
              <a:ext cx="2777207" cy="2777207"/>
            </a:xfrm>
            <a:prstGeom prst="blockArc">
              <a:avLst>
                <a:gd fmla="val 12602522" name="adj1"/>
                <a:gd fmla="val 16867657" name="adj2"/>
                <a:gd fmla="val 20844" name="adj3"/>
              </a:avLst>
            </a:prstGeom>
            <a:solidFill>
              <a:srgbClr val="1B78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24"/>
            <p:cNvSpPr/>
            <p:nvPr/>
          </p:nvSpPr>
          <p:spPr>
            <a:xfrm rot="3600063">
              <a:off x="3186335" y="1195681"/>
              <a:ext cx="2777488" cy="2777488"/>
            </a:xfrm>
            <a:prstGeom prst="blockArc">
              <a:avLst>
                <a:gd fmla="val 12602522" name="adj1"/>
                <a:gd fmla="val 16867657" name="adj2"/>
                <a:gd fmla="val 20844" name="adj3"/>
              </a:avLst>
            </a:prstGeom>
            <a:solidFill>
              <a:srgbClr val="155B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24"/>
            <p:cNvSpPr/>
            <p:nvPr/>
          </p:nvSpPr>
          <p:spPr>
            <a:xfrm rot="4024705">
              <a:off x="5326681" y="1940898"/>
              <a:ext cx="578477" cy="579147"/>
            </a:xfrm>
            <a:prstGeom prst="pie">
              <a:avLst>
                <a:gd fmla="val 6190354" name="adj1"/>
                <a:gd fmla="val 14996165" name="adj2"/>
              </a:avLst>
            </a:prstGeom>
            <a:solidFill>
              <a:srgbClr val="1B786E"/>
            </a:solidFill>
            <a:ln>
              <a:noFill/>
            </a:ln>
            <a:effectLst>
              <a:outerShdw blurRad="142875" rotWithShape="0" algn="bl">
                <a:srgbClr val="000000">
                  <a:alpha val="43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24"/>
            <p:cNvSpPr/>
            <p:nvPr/>
          </p:nvSpPr>
          <p:spPr>
            <a:xfrm rot="-6816027">
              <a:off x="5326729" y="1940918"/>
              <a:ext cx="578485" cy="579035"/>
            </a:xfrm>
            <a:prstGeom prst="pie">
              <a:avLst>
                <a:gd fmla="val 4028252" name="adj1"/>
                <a:gd fmla="val 17183677" name="adj2"/>
              </a:avLst>
            </a:prstGeom>
            <a:solidFill>
              <a:srgbClr val="1B78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24"/>
            <p:cNvSpPr/>
            <p:nvPr/>
          </p:nvSpPr>
          <p:spPr>
            <a:xfrm rot="-9359762">
              <a:off x="3193941" y="1176205"/>
              <a:ext cx="2777287" cy="2777287"/>
            </a:xfrm>
            <a:prstGeom prst="blockArc">
              <a:avLst>
                <a:gd fmla="val 12602522" name="adj1"/>
                <a:gd fmla="val 16867657" name="adj2"/>
                <a:gd fmla="val 20844" name="adj3"/>
              </a:avLst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24"/>
            <p:cNvSpPr/>
            <p:nvPr/>
          </p:nvSpPr>
          <p:spPr>
            <a:xfrm rot="-8936366">
              <a:off x="3659126" y="3173505"/>
              <a:ext cx="578551" cy="578963"/>
            </a:xfrm>
            <a:prstGeom prst="pie">
              <a:avLst>
                <a:gd fmla="val 6190354" name="adj1"/>
                <a:gd fmla="val 14996165" name="adj2"/>
              </a:avLst>
            </a:prstGeom>
            <a:solidFill>
              <a:srgbClr val="1F887E"/>
            </a:solidFill>
            <a:ln>
              <a:noFill/>
            </a:ln>
            <a:effectLst>
              <a:outerShdw blurRad="142875" rotWithShape="0" algn="bl">
                <a:srgbClr val="000000">
                  <a:alpha val="43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24"/>
            <p:cNvSpPr/>
            <p:nvPr/>
          </p:nvSpPr>
          <p:spPr>
            <a:xfrm rot="1824498">
              <a:off x="3659375" y="3173497"/>
              <a:ext cx="578475" cy="578885"/>
            </a:xfrm>
            <a:prstGeom prst="pie">
              <a:avLst>
                <a:gd fmla="val 4028252" name="adj1"/>
                <a:gd fmla="val 17183677" name="adj2"/>
              </a:avLst>
            </a:prstGeom>
            <a:solidFill>
              <a:srgbClr val="1F88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24"/>
            <p:cNvSpPr/>
            <p:nvPr/>
          </p:nvSpPr>
          <p:spPr>
            <a:xfrm rot="-600092">
              <a:off x="3198852" y="1195456"/>
              <a:ext cx="2777611" cy="2777611"/>
            </a:xfrm>
            <a:prstGeom prst="blockArc">
              <a:avLst>
                <a:gd fmla="val 12513247" name="adj1"/>
                <a:gd fmla="val 16867657" name="adj2"/>
                <a:gd fmla="val 20844" name="adj3"/>
              </a:avLst>
            </a:prstGeom>
            <a:solidFill>
              <a:srgbClr val="249C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24"/>
            <p:cNvSpPr/>
            <p:nvPr/>
          </p:nvSpPr>
          <p:spPr>
            <a:xfrm rot="-176551">
              <a:off x="4312105" y="1195442"/>
              <a:ext cx="578563" cy="579162"/>
            </a:xfrm>
            <a:prstGeom prst="pie">
              <a:avLst>
                <a:gd fmla="val 6190354" name="adj1"/>
                <a:gd fmla="val 14996165" name="adj2"/>
              </a:avLst>
            </a:prstGeom>
            <a:solidFill>
              <a:srgbClr val="155B54"/>
            </a:solidFill>
            <a:ln>
              <a:noFill/>
            </a:ln>
            <a:effectLst>
              <a:outerShdw blurRad="142875" rotWithShape="0" algn="bl">
                <a:srgbClr val="000000">
                  <a:alpha val="43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24"/>
            <p:cNvSpPr/>
            <p:nvPr/>
          </p:nvSpPr>
          <p:spPr>
            <a:xfrm rot="10584085">
              <a:off x="4312088" y="1195622"/>
              <a:ext cx="578340" cy="578939"/>
            </a:xfrm>
            <a:prstGeom prst="pie">
              <a:avLst>
                <a:gd fmla="val 4028252" name="adj1"/>
                <a:gd fmla="val 17183677" name="adj2"/>
              </a:avLst>
            </a:prstGeom>
            <a:solidFill>
              <a:srgbClr val="155B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24"/>
            <p:cNvSpPr/>
            <p:nvPr/>
          </p:nvSpPr>
          <p:spPr>
            <a:xfrm rot="8344778">
              <a:off x="4940929" y="3162886"/>
              <a:ext cx="578465" cy="578888"/>
            </a:xfrm>
            <a:prstGeom prst="pie">
              <a:avLst>
                <a:gd fmla="val 6190354" name="adj1"/>
                <a:gd fmla="val 14996165" name="adj2"/>
              </a:avLst>
            </a:prstGeom>
            <a:solidFill>
              <a:srgbClr val="1D7E74"/>
            </a:solidFill>
            <a:ln>
              <a:noFill/>
            </a:ln>
            <a:effectLst>
              <a:outerShdw blurRad="142875" rotWithShape="0" algn="bl">
                <a:srgbClr val="000000">
                  <a:alpha val="43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24"/>
            <p:cNvSpPr/>
            <p:nvPr/>
          </p:nvSpPr>
          <p:spPr>
            <a:xfrm rot="-2495643">
              <a:off x="4941000" y="3162728"/>
              <a:ext cx="578445" cy="579093"/>
            </a:xfrm>
            <a:prstGeom prst="pie">
              <a:avLst>
                <a:gd fmla="val 4028252" name="adj1"/>
                <a:gd fmla="val 17183677" name="adj2"/>
              </a:avLst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24"/>
            <p:cNvSpPr/>
            <p:nvPr/>
          </p:nvSpPr>
          <p:spPr>
            <a:xfrm rot="-4556960">
              <a:off x="3257335" y="1939059"/>
              <a:ext cx="578302" cy="578957"/>
            </a:xfrm>
            <a:prstGeom prst="pie">
              <a:avLst>
                <a:gd fmla="val 6190354" name="adj1"/>
                <a:gd fmla="val 14996165" name="adj2"/>
              </a:avLst>
            </a:prstGeom>
            <a:solidFill>
              <a:srgbClr val="249C90"/>
            </a:solidFill>
            <a:ln>
              <a:noFill/>
            </a:ln>
            <a:effectLst>
              <a:outerShdw blurRad="142875" rotWithShape="0" algn="bl">
                <a:srgbClr val="000000">
                  <a:alpha val="43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24"/>
            <p:cNvSpPr/>
            <p:nvPr/>
          </p:nvSpPr>
          <p:spPr>
            <a:xfrm rot="6204541">
              <a:off x="3257468" y="1938977"/>
              <a:ext cx="578264" cy="578917"/>
            </a:xfrm>
            <a:prstGeom prst="pie">
              <a:avLst>
                <a:gd fmla="val 4028252" name="adj1"/>
                <a:gd fmla="val 17183677" name="adj2"/>
              </a:avLst>
            </a:prstGeom>
            <a:solidFill>
              <a:srgbClr val="249C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24"/>
            <p:cNvSpPr txBox="1"/>
            <p:nvPr/>
          </p:nvSpPr>
          <p:spPr>
            <a:xfrm>
              <a:off x="4341900" y="1271896"/>
              <a:ext cx="5079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05</a:t>
              </a:r>
              <a:endParaRPr b="1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5" name="Google Shape;175;p24"/>
            <p:cNvSpPr txBox="1"/>
            <p:nvPr/>
          </p:nvSpPr>
          <p:spPr>
            <a:xfrm>
              <a:off x="3274219" y="2018364"/>
              <a:ext cx="5079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01</a:t>
              </a:r>
              <a:endParaRPr b="1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6" name="Google Shape;176;p24"/>
            <p:cNvSpPr txBox="1"/>
            <p:nvPr/>
          </p:nvSpPr>
          <p:spPr>
            <a:xfrm>
              <a:off x="3685317" y="3247321"/>
              <a:ext cx="5079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02</a:t>
              </a:r>
              <a:endParaRPr b="1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7" name="Google Shape;177;p24"/>
            <p:cNvSpPr txBox="1"/>
            <p:nvPr/>
          </p:nvSpPr>
          <p:spPr>
            <a:xfrm>
              <a:off x="4955323" y="3247321"/>
              <a:ext cx="5079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03</a:t>
              </a:r>
              <a:endParaRPr b="1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8" name="Google Shape;178;p24"/>
            <p:cNvSpPr txBox="1"/>
            <p:nvPr/>
          </p:nvSpPr>
          <p:spPr>
            <a:xfrm>
              <a:off x="5364737" y="2018364"/>
              <a:ext cx="5079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04</a:t>
              </a:r>
              <a:endParaRPr b="1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5"/>
          <p:cNvSpPr txBox="1"/>
          <p:nvPr>
            <p:ph type="title"/>
          </p:nvPr>
        </p:nvSpPr>
        <p:spPr>
          <a:xfrm>
            <a:off x="0" y="84150"/>
            <a:ext cx="8978100" cy="7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Sysbench Benchmark</a:t>
            </a:r>
            <a:endParaRPr sz="3900"/>
          </a:p>
        </p:txBody>
      </p:sp>
      <p:sp>
        <p:nvSpPr>
          <p:cNvPr id="184" name="Google Shape;184;p25"/>
          <p:cNvSpPr txBox="1"/>
          <p:nvPr>
            <p:ph idx="1" type="body"/>
          </p:nvPr>
        </p:nvSpPr>
        <p:spPr>
          <a:xfrm>
            <a:off x="226400" y="1175675"/>
            <a:ext cx="8510100" cy="331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It is an open source benchmark for CPU load and Disk I/O.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For CPU load, we calculated the prime numbers till 30000 using 2 threads.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We captured the events per second. (Events / second)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For Disk I/O, we performed disk intensive operations such as random reads and writes.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Bypassed caching mechanism performed by the RAM.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We captured the read and write operations with a file size of 9GB. (MB / second)</a:t>
            </a:r>
            <a:endParaRPr/>
          </a:p>
        </p:txBody>
      </p:sp>
      <p:cxnSp>
        <p:nvCxnSpPr>
          <p:cNvPr id="185" name="Google Shape;185;p25"/>
          <p:cNvCxnSpPr/>
          <p:nvPr/>
        </p:nvCxnSpPr>
        <p:spPr>
          <a:xfrm>
            <a:off x="96382" y="736786"/>
            <a:ext cx="621600" cy="0"/>
          </a:xfrm>
          <a:prstGeom prst="straightConnector1">
            <a:avLst/>
          </a:prstGeom>
          <a:noFill/>
          <a:ln cap="flat" cmpd="sng" w="76200">
            <a:solidFill>
              <a:srgbClr val="8900E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6"/>
          <p:cNvSpPr txBox="1"/>
          <p:nvPr>
            <p:ph type="title"/>
          </p:nvPr>
        </p:nvSpPr>
        <p:spPr>
          <a:xfrm>
            <a:off x="0" y="84150"/>
            <a:ext cx="8978100" cy="7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STREAM</a:t>
            </a:r>
            <a:r>
              <a:rPr lang="en" sz="3900"/>
              <a:t> Benchmark</a:t>
            </a:r>
            <a:endParaRPr sz="3900"/>
          </a:p>
        </p:txBody>
      </p:sp>
      <p:sp>
        <p:nvSpPr>
          <p:cNvPr id="191" name="Google Shape;191;p26"/>
          <p:cNvSpPr txBox="1"/>
          <p:nvPr>
            <p:ph idx="1" type="body"/>
          </p:nvPr>
        </p:nvSpPr>
        <p:spPr>
          <a:xfrm>
            <a:off x="226400" y="1175675"/>
            <a:ext cx="8510100" cy="331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Measures memory performance by performing 4 operations: Copy, Add, Scale, Triad.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I</a:t>
            </a:r>
            <a:r>
              <a:rPr lang="en"/>
              <a:t>mportant</a:t>
            </a:r>
            <a:r>
              <a:rPr lang="en"/>
              <a:t> to know how quickly data can be read </a:t>
            </a:r>
            <a:r>
              <a:rPr lang="en"/>
              <a:t>from or written to memory.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Measuring data throughput capacity </a:t>
            </a:r>
            <a:r>
              <a:rPr lang="en"/>
              <a:t>from the main memory. (MB / second)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Number of elements = N = 10000000</a:t>
            </a:r>
            <a:endParaRPr/>
          </a:p>
        </p:txBody>
      </p:sp>
      <p:cxnSp>
        <p:nvCxnSpPr>
          <p:cNvPr id="192" name="Google Shape;192;p26"/>
          <p:cNvCxnSpPr/>
          <p:nvPr/>
        </p:nvCxnSpPr>
        <p:spPr>
          <a:xfrm>
            <a:off x="96382" y="736786"/>
            <a:ext cx="621600" cy="0"/>
          </a:xfrm>
          <a:prstGeom prst="straightConnector1">
            <a:avLst/>
          </a:prstGeom>
          <a:noFill/>
          <a:ln cap="flat" cmpd="sng" w="76200">
            <a:solidFill>
              <a:srgbClr val="8900E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93" name="Google Shape;19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73400" y="1527850"/>
            <a:ext cx="2433776" cy="1212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7"/>
          <p:cNvSpPr txBox="1"/>
          <p:nvPr>
            <p:ph type="title"/>
          </p:nvPr>
        </p:nvSpPr>
        <p:spPr>
          <a:xfrm>
            <a:off x="0" y="84150"/>
            <a:ext cx="8978100" cy="7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Netperf</a:t>
            </a:r>
            <a:r>
              <a:rPr lang="en" sz="3900"/>
              <a:t> Benchmark</a:t>
            </a:r>
            <a:endParaRPr sz="3900"/>
          </a:p>
        </p:txBody>
      </p:sp>
      <p:sp>
        <p:nvSpPr>
          <p:cNvPr id="199" name="Google Shape;199;p27"/>
          <p:cNvSpPr txBox="1"/>
          <p:nvPr>
            <p:ph idx="1" type="body"/>
          </p:nvPr>
        </p:nvSpPr>
        <p:spPr>
          <a:xfrm>
            <a:off x="226400" y="1175675"/>
            <a:ext cx="8510100" cy="331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This tool is used for benchmarking communication latencies with the TCP stack.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The benchmarks follows the client server architecture.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Netperf client and server deployed on pods on the same worker node: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One node is chosen as both the client and server.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>
                <a:solidFill>
                  <a:schemeClr val="dk2"/>
                </a:solidFill>
              </a:rPr>
              <a:t>Netperf client and server deployed on pods on a different worker node:</a:t>
            </a:r>
            <a:endParaRPr>
              <a:solidFill>
                <a:schemeClr val="dk2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AutoNum type="alphaLcPeriod"/>
            </a:pPr>
            <a:r>
              <a:rPr lang="en">
                <a:solidFill>
                  <a:schemeClr val="dk2"/>
                </a:solidFill>
              </a:rPr>
              <a:t>One node is chosen as the client and and another one as the server.</a:t>
            </a:r>
            <a:endParaRPr>
              <a:solidFill>
                <a:schemeClr val="dk2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There is transmission of only one packet at any given time.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We capture the TCP round trip network latency. (MBPS)</a:t>
            </a:r>
            <a:endParaRPr/>
          </a:p>
        </p:txBody>
      </p:sp>
      <p:cxnSp>
        <p:nvCxnSpPr>
          <p:cNvPr id="200" name="Google Shape;200;p27"/>
          <p:cNvCxnSpPr/>
          <p:nvPr/>
        </p:nvCxnSpPr>
        <p:spPr>
          <a:xfrm>
            <a:off x="96382" y="736786"/>
            <a:ext cx="621600" cy="0"/>
          </a:xfrm>
          <a:prstGeom prst="straightConnector1">
            <a:avLst/>
          </a:prstGeom>
          <a:noFill/>
          <a:ln cap="flat" cmpd="sng" w="76200">
            <a:solidFill>
              <a:srgbClr val="8900E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8"/>
          <p:cNvSpPr txBox="1"/>
          <p:nvPr>
            <p:ph type="title"/>
          </p:nvPr>
        </p:nvSpPr>
        <p:spPr>
          <a:xfrm>
            <a:off x="107250" y="173650"/>
            <a:ext cx="8929500" cy="92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Who is running the containers?</a:t>
            </a:r>
            <a:endParaRPr sz="3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900"/>
          </a:p>
        </p:txBody>
      </p:sp>
      <p:sp>
        <p:nvSpPr>
          <p:cNvPr id="206" name="Google Shape;206;p28"/>
          <p:cNvSpPr txBox="1"/>
          <p:nvPr>
            <p:ph idx="1" type="body"/>
          </p:nvPr>
        </p:nvSpPr>
        <p:spPr>
          <a:xfrm>
            <a:off x="158275" y="1010100"/>
            <a:ext cx="3089100" cy="339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 sz="1300"/>
              <a:t>Kubernetes is an orchestrator</a:t>
            </a:r>
            <a:endParaRPr sz="13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AutoNum type="arabicPeriod"/>
            </a:pPr>
            <a:r>
              <a:rPr lang="en" sz="1300"/>
              <a:t>Kubernetes doesn’t run your containers</a:t>
            </a:r>
            <a:endParaRPr sz="13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AutoNum type="arabicPeriod"/>
            </a:pPr>
            <a:r>
              <a:rPr lang="en" sz="1300"/>
              <a:t> Kubelet talks to container runtime to create/manage containers</a:t>
            </a:r>
            <a:endParaRPr sz="1300"/>
          </a:p>
        </p:txBody>
      </p:sp>
      <p:pic>
        <p:nvPicPr>
          <p:cNvPr id="207" name="Google Shape;20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91900" y="1059375"/>
            <a:ext cx="5652099" cy="302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9"/>
          <p:cNvSpPr txBox="1"/>
          <p:nvPr>
            <p:ph type="title"/>
          </p:nvPr>
        </p:nvSpPr>
        <p:spPr>
          <a:xfrm>
            <a:off x="107100" y="83325"/>
            <a:ext cx="8629500" cy="70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Container Runtime System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900"/>
          </a:p>
        </p:txBody>
      </p:sp>
      <p:sp>
        <p:nvSpPr>
          <p:cNvPr id="213" name="Google Shape;213;p29"/>
          <p:cNvSpPr txBox="1"/>
          <p:nvPr>
            <p:ph idx="1" type="body"/>
          </p:nvPr>
        </p:nvSpPr>
        <p:spPr>
          <a:xfrm>
            <a:off x="1428350" y="3300875"/>
            <a:ext cx="7589100" cy="15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sz="1100"/>
              <a:t>Docker released OCI specification with its modularized docker engine 1.11 in association with Linux foundation.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sz="1100"/>
              <a:t>OCI provides specifications for container images and how to run containers. It also provides reference implementation of runtime spec called RunC which was donated by Docker.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sz="1100"/>
              <a:t>Container runtime is divided into two parts as High Level Container Runtime (Container engine) and Low Level Container Runtime (OCI Runtime).</a:t>
            </a:r>
            <a:endParaRPr sz="1100"/>
          </a:p>
        </p:txBody>
      </p:sp>
      <p:pic>
        <p:nvPicPr>
          <p:cNvPr id="214" name="Google Shape;21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10300" y="890725"/>
            <a:ext cx="6103800" cy="230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890050"/>
            <a:ext cx="2276450" cy="21662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6" name="Google Shape;216;p29"/>
          <p:cNvCxnSpPr/>
          <p:nvPr/>
        </p:nvCxnSpPr>
        <p:spPr>
          <a:xfrm flipH="1">
            <a:off x="2564925" y="890050"/>
            <a:ext cx="9300" cy="2308500"/>
          </a:xfrm>
          <a:prstGeom prst="straightConnector1">
            <a:avLst/>
          </a:prstGeom>
          <a:noFill/>
          <a:ln cap="flat" cmpd="sng" w="76200">
            <a:solidFill>
              <a:srgbClr val="8900E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NYU Bold">
  <a:themeElements>
    <a:clrScheme name="Simple Light">
      <a:dk1>
        <a:srgbClr val="57068C"/>
      </a:dk1>
      <a:lt1>
        <a:srgbClr val="FFFFFF"/>
      </a:lt1>
      <a:dk2>
        <a:srgbClr val="333333"/>
      </a:dk2>
      <a:lt2>
        <a:srgbClr val="E2E1DD"/>
      </a:lt2>
      <a:accent1>
        <a:srgbClr val="9A6ABA"/>
      </a:accent1>
      <a:accent2>
        <a:srgbClr val="6D6D6D"/>
      </a:accent2>
      <a:accent3>
        <a:srgbClr val="8900E1"/>
      </a:accent3>
      <a:accent4>
        <a:srgbClr val="E97300"/>
      </a:accent4>
      <a:accent5>
        <a:srgbClr val="799A05"/>
      </a:accent5>
      <a:accent6>
        <a:srgbClr val="C50F3C"/>
      </a:accent6>
      <a:hlink>
        <a:srgbClr val="57068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